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72" r:id="rId2"/>
    <p:sldId id="603" r:id="rId3"/>
    <p:sldId id="604" r:id="rId4"/>
    <p:sldId id="607" r:id="rId5"/>
    <p:sldId id="611" r:id="rId6"/>
    <p:sldId id="610" r:id="rId7"/>
    <p:sldId id="609" r:id="rId8"/>
    <p:sldId id="606" r:id="rId9"/>
    <p:sldId id="608" r:id="rId10"/>
  </p:sldIdLst>
  <p:sldSz cx="12192000" cy="6858000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92525"/>
    <a:srgbClr val="FF3300"/>
    <a:srgbClr val="EEECE1"/>
    <a:srgbClr val="B2C1DB"/>
    <a:srgbClr val="DFD9CB"/>
    <a:srgbClr val="E1ADA9"/>
    <a:srgbClr val="FAC090"/>
    <a:srgbClr val="FF6600"/>
    <a:srgbClr val="FF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2" autoAdjust="0"/>
    <p:restoredTop sz="90437" autoAdjust="0"/>
  </p:normalViewPr>
  <p:slideViewPr>
    <p:cSldViewPr>
      <p:cViewPr varScale="1">
        <p:scale>
          <a:sx n="75" d="100"/>
          <a:sy n="75" d="100"/>
        </p:scale>
        <p:origin x="984" y="62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966" y="-117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241"/>
          </a:xfrm>
          <a:prstGeom prst="rect">
            <a:avLst/>
          </a:prstGeom>
        </p:spPr>
        <p:txBody>
          <a:bodyPr vert="horz" lIns="94331" tIns="47165" rIns="94331" bIns="47165" rtlCol="0"/>
          <a:lstStyle>
            <a:lvl1pPr algn="l">
              <a:defRPr kumimoji="1"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1241"/>
          </a:xfrm>
          <a:prstGeom prst="rect">
            <a:avLst/>
          </a:prstGeom>
        </p:spPr>
        <p:txBody>
          <a:bodyPr vert="horz" wrap="square" lIns="94331" tIns="47165" rIns="94331" bIns="47165" numCol="1" anchor="t" anchorCtr="0" compatLnSpc="1"/>
          <a:lstStyle>
            <a:lvl1pPr algn="r">
              <a:defRPr kumimoji="1"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4B804CC-7EFD-4269-8698-4D907B284F17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109"/>
            <a:ext cx="3078427" cy="512874"/>
          </a:xfrm>
          <a:prstGeom prst="rect">
            <a:avLst/>
          </a:prstGeom>
        </p:spPr>
        <p:txBody>
          <a:bodyPr vert="horz" lIns="94331" tIns="47165" rIns="94331" bIns="47165" rtlCol="0" anchor="b"/>
          <a:lstStyle>
            <a:lvl1pPr algn="l">
              <a:defRPr kumimoji="1"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3" y="9720109"/>
            <a:ext cx="3078427" cy="512874"/>
          </a:xfrm>
          <a:prstGeom prst="rect">
            <a:avLst/>
          </a:prstGeom>
        </p:spPr>
        <p:txBody>
          <a:bodyPr vert="horz" wrap="square" lIns="94331" tIns="47165" rIns="94331" bIns="47165" numCol="1" anchor="b" anchorCtr="0" compatLnSpc="1"/>
          <a:lstStyle>
            <a:lvl1pPr algn="r">
              <a:defRPr kumimoji="1"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104F4E3-5DBE-4457-BD1A-31F2FAE58530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241"/>
          </a:xfrm>
          <a:prstGeom prst="rect">
            <a:avLst/>
          </a:prstGeom>
        </p:spPr>
        <p:txBody>
          <a:bodyPr vert="horz" lIns="94331" tIns="47165" rIns="94331" bIns="4716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241"/>
          </a:xfrm>
          <a:prstGeom prst="rect">
            <a:avLst/>
          </a:prstGeom>
        </p:spPr>
        <p:txBody>
          <a:bodyPr vert="horz" wrap="square" lIns="94331" tIns="47165" rIns="94331" bIns="47165" numCol="1" anchor="t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C5D0388-51D0-4178-BD95-3EE1D209782E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331" tIns="47165" rIns="94331" bIns="47165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0871"/>
            <a:ext cx="5683250" cy="4606067"/>
          </a:xfrm>
          <a:prstGeom prst="rect">
            <a:avLst/>
          </a:prstGeom>
        </p:spPr>
        <p:txBody>
          <a:bodyPr vert="horz" wrap="square" lIns="94331" tIns="47165" rIns="94331" bIns="4716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109"/>
            <a:ext cx="3078427" cy="512874"/>
          </a:xfrm>
          <a:prstGeom prst="rect">
            <a:avLst/>
          </a:prstGeom>
        </p:spPr>
        <p:txBody>
          <a:bodyPr vert="horz" lIns="94331" tIns="47165" rIns="94331" bIns="4716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0109"/>
            <a:ext cx="3078427" cy="512874"/>
          </a:xfrm>
          <a:prstGeom prst="rect">
            <a:avLst/>
          </a:prstGeom>
        </p:spPr>
        <p:txBody>
          <a:bodyPr vert="horz" wrap="square" lIns="94331" tIns="47165" rIns="94331" bIns="47165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62E9765-BD7D-43F0-B69B-641A3B4786A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43610">
              <a:defRPr/>
            </a:pPr>
            <a:endParaRPr lang="en-US" altLang="zh-CN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66445" indent="-29464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79195" indent="-23558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51000" indent="-23558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122170" indent="-23558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93975" indent="-23558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065780" indent="-23558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537585" indent="-23558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009390" indent="-23558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E07BD9E-AEB6-40CF-9A87-57CD8E253F8B}" type="slidenum">
              <a:rPr kumimoji="0" lang="zh-CN" altLang="en-US" smtClean="0"/>
              <a:t>1</a:t>
            </a:fld>
            <a:endParaRPr kumimoji="0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2E9765-BD7D-43F0-B69B-641A3B4786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85561-B7D2-40D7-8B54-6AFE1DC76C4B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3A6D2-5E70-40E9-BFB4-0D649F375D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32569-34F1-4486-B73C-1243EBA4CC26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C0657-90EA-4D46-B27E-2DC99458F46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39647-1614-4F22-A8FF-F507CE95606A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70E00-83C3-44D5-AAC3-CC71A3249A8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19D27E-E40A-4BCA-948F-F7FAF6B7931F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CC315-BEB5-4AE9-BE1D-AE6E1C1762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1E9EC-ECB5-401A-9927-3A94B6EDB700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AB4D6-9046-4B2A-B1C3-F842468CD88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0425B-0E7C-4E83-BF47-AD5D511F7E2E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4EC15-6AD9-43B6-A510-AFFC4924F9C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6982D-110F-44E5-BECC-6571C299B6F1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286FA-B0CB-456F-8B30-E3AD7667CD8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104B0-7F3D-40E9-8BDE-9D5E01E59A02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93E8C-3319-4DD8-BDAE-53317114FE2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2AFF5-F158-4527-BB66-E5984B7FB851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74A71-582F-4A30-A820-7BBBACEA433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511E3-1369-4987-9ABA-81696F56CA9C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2AF1C-0D13-4EB9-BFED-E62E98170EF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80C87-A02F-43E8-B528-DE13AF3B0C51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E221E-6958-4AB4-815C-EE3156AF53E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CC0560F-A5D0-4361-B99B-60970EB6122D}" type="datetimeFigureOut">
              <a:rPr lang="zh-CN" altLang="en-US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F36141C-3E99-4AB0-91A2-E3FEA6E3AA6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.docx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组合 7"/>
          <p:cNvGrpSpPr/>
          <p:nvPr/>
        </p:nvGrpSpPr>
        <p:grpSpPr bwMode="auto">
          <a:xfrm>
            <a:off x="7865575" y="2044686"/>
            <a:ext cx="2952327" cy="1440413"/>
            <a:chOff x="107504" y="116632"/>
            <a:chExt cx="1725683" cy="1052736"/>
          </a:xfrm>
        </p:grpSpPr>
        <p:sp>
          <p:nvSpPr>
            <p:cNvPr id="9" name="圆角矩形 8"/>
            <p:cNvSpPr/>
            <p:nvPr/>
          </p:nvSpPr>
          <p:spPr>
            <a:xfrm>
              <a:off x="107504" y="116632"/>
              <a:ext cx="1725683" cy="1052736"/>
            </a:xfrm>
            <a:prstGeom prst="roundRect">
              <a:avLst/>
            </a:prstGeom>
            <a:solidFill>
              <a:schemeClr val="bg1">
                <a:alpha val="69804"/>
              </a:schemeClr>
            </a:solidFill>
            <a:ln w="95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anchor="ctr"/>
            <a:lstStyle/>
            <a:p>
              <a:pPr marL="17780" algn="ctr">
                <a:lnSpc>
                  <a:spcPts val="2300"/>
                </a:lnSpc>
                <a:defRPr/>
              </a:pPr>
              <a:r>
                <a:rPr lang="zh-CN" altLang="en-US" b="1" dirty="0">
                  <a:solidFill>
                    <a:srgbClr val="4A45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中国近现代史纲要</a:t>
              </a:r>
              <a:endParaRPr lang="en-US" altLang="zh-CN" b="1" dirty="0">
                <a:solidFill>
                  <a:srgbClr val="4A45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780" algn="ctr">
                <a:lnSpc>
                  <a:spcPts val="2300"/>
                </a:lnSpc>
                <a:defRPr/>
              </a:pPr>
              <a:endParaRPr lang="en-US" altLang="zh-CN" b="1" dirty="0">
                <a:solidFill>
                  <a:srgbClr val="4A45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780" algn="ctr">
                <a:lnSpc>
                  <a:spcPts val="2300"/>
                </a:lnSpc>
                <a:defRPr/>
              </a:pPr>
              <a:endParaRPr lang="en-US" altLang="zh-CN" sz="1400" b="1" dirty="0">
                <a:solidFill>
                  <a:srgbClr val="4A45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780" algn="ctr">
                <a:lnSpc>
                  <a:spcPts val="2300"/>
                </a:lnSpc>
                <a:defRPr/>
              </a:pPr>
              <a:endParaRPr lang="en-US" altLang="zh-CN" sz="1400" b="1" dirty="0">
                <a:solidFill>
                  <a:srgbClr val="4A45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79302" y="537652"/>
              <a:ext cx="1582086" cy="574831"/>
            </a:xfrm>
            <a:prstGeom prst="roundRect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7780" algn="ctr"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</a:t>
              </a:r>
            </a:p>
          </p:txBody>
        </p:sp>
      </p:grpSp>
      <p:grpSp>
        <p:nvGrpSpPr>
          <p:cNvPr id="3" name="组合 16"/>
          <p:cNvGrpSpPr/>
          <p:nvPr/>
        </p:nvGrpSpPr>
        <p:grpSpPr>
          <a:xfrm>
            <a:off x="893584" y="4268390"/>
            <a:ext cx="10473140" cy="1919510"/>
            <a:chOff x="182563" y="4844454"/>
            <a:chExt cx="8820472" cy="191951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圆角矩形 12"/>
            <p:cNvSpPr/>
            <p:nvPr/>
          </p:nvSpPr>
          <p:spPr>
            <a:xfrm>
              <a:off x="182563" y="5395812"/>
              <a:ext cx="8820472" cy="1368152"/>
            </a:xfrm>
            <a:prstGeom prst="roundRect">
              <a:avLst>
                <a:gd name="adj" fmla="val 13484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139519" y="4844454"/>
              <a:ext cx="4476872" cy="11027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辅导课：第</a:t>
              </a:r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12-14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231904" y="5486731"/>
            <a:ext cx="5770456" cy="576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方霁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873703822@qq.com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84" y="620686"/>
            <a:ext cx="5682256" cy="3384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0" y="-26945"/>
            <a:ext cx="5813669" cy="2368102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" name="Title 1"/>
          <p:cNvSpPr txBox="1"/>
          <p:nvPr/>
        </p:nvSpPr>
        <p:spPr bwMode="auto">
          <a:xfrm>
            <a:off x="210272" y="111067"/>
            <a:ext cx="5393124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宋体" panose="02010600030101010101" pitchFamily="2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读书，看到更广阔的天地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55876" y="2164625"/>
            <a:ext cx="5416625" cy="4001173"/>
            <a:chOff x="455876" y="2164625"/>
            <a:chExt cx="5416625" cy="4001173"/>
          </a:xfrm>
        </p:grpSpPr>
        <p:grpSp>
          <p:nvGrpSpPr>
            <p:cNvPr id="5" name="组合 4"/>
            <p:cNvGrpSpPr/>
            <p:nvPr/>
          </p:nvGrpSpPr>
          <p:grpSpPr>
            <a:xfrm>
              <a:off x="455876" y="5581023"/>
              <a:ext cx="4745054" cy="584775"/>
              <a:chOff x="388656" y="5514433"/>
              <a:chExt cx="4745054" cy="584775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388656" y="5514433"/>
                <a:ext cx="18601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“骨架”</a:t>
                </a:r>
                <a:endParaRPr lang="zh-CN" altLang="en-US" sz="3200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273558" y="5514433"/>
                <a:ext cx="18601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“血肉”</a:t>
                </a:r>
                <a:endParaRPr lang="zh-CN" altLang="en-US" sz="3200" dirty="0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999557" y="2164625"/>
              <a:ext cx="451977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师生共同完成</a:t>
              </a:r>
              <a:endPara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中国近现代史的历史拼图</a:t>
              </a:r>
              <a:r>
                <a:rPr lang="zh-CN" altLang="en-US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64720" y="3386575"/>
              <a:ext cx="5207781" cy="2117937"/>
              <a:chOff x="597500" y="3319985"/>
              <a:chExt cx="5207781" cy="2117937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617863" y="5009957"/>
                <a:ext cx="1255741" cy="4279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rgbClr val="2E629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讲授课</a:t>
                </a:r>
                <a:endParaRPr lang="en-US" altLang="zh-CN" sz="2000" b="1" dirty="0">
                  <a:solidFill>
                    <a:srgbClr val="2E629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2601989" y="5007578"/>
                <a:ext cx="3203291" cy="4279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rgbClr val="C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研讨课</a:t>
                </a:r>
                <a:endParaRPr lang="en-US" altLang="zh-CN" sz="2000" b="1" dirty="0">
                  <a:solidFill>
                    <a:srgbClr val="C0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2564354" y="3826625"/>
                <a:ext cx="1255741" cy="110110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n w="0"/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</a:t>
                </a:r>
                <a:endParaRPr lang="en-US" altLang="zh-CN" sz="2400" b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n w="0"/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为主体</a:t>
                </a: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617864" y="3829967"/>
                <a:ext cx="1255741" cy="110110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ln w="0"/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教师</a:t>
                </a:r>
                <a:endParaRPr lang="en-US" altLang="zh-CN" sz="2400" b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ln w="0"/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为主体</a:t>
                </a:r>
              </a:p>
            </p:txBody>
          </p:sp>
          <p:sp>
            <p:nvSpPr>
              <p:cNvPr id="12" name="右箭头 33"/>
              <p:cNvSpPr/>
              <p:nvPr/>
            </p:nvSpPr>
            <p:spPr>
              <a:xfrm>
                <a:off x="1975534" y="4129728"/>
                <a:ext cx="521819" cy="504825"/>
              </a:xfrm>
              <a:prstGeom prst="rightArrow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spAutoFit/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>
                  <a:defRPr/>
                </a:pPr>
                <a:endParaRPr kumimoji="1" lang="zh-CN" altLang="en-US" sz="5400" b="1" i="1" dirty="0">
                  <a:ln w="11430">
                    <a:noFill/>
                  </a:ln>
                  <a:solidFill>
                    <a:srgbClr val="00009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3887097" y="3835655"/>
                <a:ext cx="1918184" cy="1092070"/>
              </a:xfrm>
              <a:prstGeom prst="roundRec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本书</a:t>
                </a:r>
                <a:endParaRPr lang="en-US" altLang="zh-CN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个主题*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个视角</a:t>
                </a:r>
                <a:endPara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597500" y="3324302"/>
                <a:ext cx="1255741" cy="427965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听</a:t>
                </a:r>
                <a:endParaRPr lang="en-US" altLang="zh-CN" sz="20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2564353" y="3319985"/>
                <a:ext cx="3240927" cy="427965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读、说、写</a:t>
                </a:r>
                <a:endParaRPr lang="en-US" altLang="zh-CN" sz="20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6096001" y="620688"/>
          <a:ext cx="5472608" cy="6120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3607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周次</a:t>
                      </a: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版块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主讲专题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6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导论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理解“近代”与“近代中国”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rowSpan="5">
                  <a:txBody>
                    <a:bodyPr/>
                    <a:lstStyle/>
                    <a:p>
                      <a:pPr marL="0" algn="ctr" defTabSz="321310" rtl="0" eaLnBrk="1" latinLnBrk="0" hangingPunct="1"/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第一部分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大变局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无法告别的革命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辅导课与微沙龙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研讨：统一与分裂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研讨：文明与殖民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rowSpan="8">
                  <a:txBody>
                    <a:bodyPr/>
                    <a:lstStyle/>
                    <a:p>
                      <a:pPr marL="0" marR="0" indent="0" algn="ctr" defTabSz="3213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第二部分</a:t>
                      </a:r>
                    </a:p>
                    <a:p>
                      <a:endParaRPr lang="zh-CN" altLang="en-US" sz="1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革命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3.0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8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抗战的中国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9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寻找新道路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改革与革命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11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辅导课与微沙龙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12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研讨：思想的断裂与延续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13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研讨：政党的衰落与革新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8983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14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研讨：民众的期冀与彷徨</a:t>
                      </a:r>
                    </a:p>
                  </a:txBody>
                  <a:tcPr marL="68580" marR="685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63607">
                <a:tc>
                  <a:txBody>
                    <a:bodyPr/>
                    <a:lstStyle/>
                    <a:p>
                      <a:pPr marL="0" marR="0" lvl="0" indent="0" algn="ctr" defTabSz="320675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15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224B5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24B5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总结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重构历史坐标系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9" name="圆角矩形 18"/>
          <p:cNvSpPr/>
          <p:nvPr/>
        </p:nvSpPr>
        <p:spPr>
          <a:xfrm>
            <a:off x="8184232" y="4797152"/>
            <a:ext cx="3312369" cy="38951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0" y="-2320"/>
            <a:ext cx="5813669" cy="2368102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" name="Title 1"/>
          <p:cNvSpPr txBox="1"/>
          <p:nvPr/>
        </p:nvSpPr>
        <p:spPr bwMode="auto">
          <a:xfrm>
            <a:off x="210272" y="111067"/>
            <a:ext cx="9342112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宋体" panose="02010600030101010101" pitchFamily="2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  革命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3.0-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思想的断裂与延续 </a:t>
            </a:r>
          </a:p>
        </p:txBody>
      </p:sp>
      <p:graphicFrame>
        <p:nvGraphicFramePr>
          <p:cNvPr id="4" name="对象 2"/>
          <p:cNvGraphicFramePr>
            <a:graphicFrameLocks noChangeAspect="1"/>
          </p:cNvGraphicFramePr>
          <p:nvPr/>
        </p:nvGraphicFramePr>
        <p:xfrm>
          <a:off x="3933825" y="1741488"/>
          <a:ext cx="8277225" cy="475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4" imgW="5426710" imgH="3117850" progId="Word.Document.12">
                  <p:embed/>
                </p:oleObj>
              </mc:Choice>
              <mc:Fallback>
                <p:oleObj name="Document" r:id="rId4" imgW="5426710" imgH="3117850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1741488"/>
                        <a:ext cx="8277225" cy="475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" b="688"/>
          <a:stretch>
            <a:fillRect/>
          </a:stretch>
        </p:blipFill>
        <p:spPr>
          <a:xfrm>
            <a:off x="335360" y="1844824"/>
            <a:ext cx="3705503" cy="20549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2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" b="608"/>
          <a:stretch>
            <a:fillRect/>
          </a:stretch>
        </p:blipFill>
        <p:spPr>
          <a:xfrm>
            <a:off x="335360" y="4149080"/>
            <a:ext cx="3755517" cy="21075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2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168" y="1741488"/>
            <a:ext cx="7748261" cy="4507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0" y="-26945"/>
            <a:ext cx="5813669" cy="2368102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" name="Title 1"/>
          <p:cNvSpPr txBox="1"/>
          <p:nvPr/>
        </p:nvSpPr>
        <p:spPr bwMode="auto">
          <a:xfrm>
            <a:off x="210272" y="111067"/>
            <a:ext cx="8694040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宋体" panose="02010600030101010101" pitchFamily="2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  抗战的中国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政党的衰落与革新</a:t>
            </a:r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/>
        </p:nvGraphicFramePr>
        <p:xfrm>
          <a:off x="4007768" y="1700808"/>
          <a:ext cx="8310943" cy="5283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文档" r:id="rId4" imgW="5450205" imgH="3110865" progId="Word.Document.12">
                  <p:embed/>
                </p:oleObj>
              </mc:Choice>
              <mc:Fallback>
                <p:oleObj name="文档" r:id="rId4" imgW="5450205" imgH="3110865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7768" y="1700808"/>
                        <a:ext cx="8310943" cy="5283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" r="2463"/>
          <a:stretch>
            <a:fillRect/>
          </a:stretch>
        </p:blipFill>
        <p:spPr>
          <a:xfrm>
            <a:off x="226346" y="1772816"/>
            <a:ext cx="3672408" cy="21591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2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>
          <a:xfrm>
            <a:off x="211141" y="4352115"/>
            <a:ext cx="3687613" cy="20984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2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768" y="1690540"/>
            <a:ext cx="8025380" cy="5045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0" y="-26945"/>
            <a:ext cx="5813669" cy="2368102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" name="Title 1"/>
          <p:cNvSpPr txBox="1"/>
          <p:nvPr/>
        </p:nvSpPr>
        <p:spPr bwMode="auto">
          <a:xfrm>
            <a:off x="210272" y="111067"/>
            <a:ext cx="11718376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宋体" panose="02010600030101010101" pitchFamily="2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9/10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  寻找新道路、改革与革命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民众的期冀与彷徨</a:t>
            </a:r>
          </a:p>
        </p:txBody>
      </p:sp>
      <p:graphicFrame>
        <p:nvGraphicFramePr>
          <p:cNvPr id="5" name="对象 1"/>
          <p:cNvGraphicFramePr>
            <a:graphicFrameLocks noChangeAspect="1"/>
          </p:cNvGraphicFramePr>
          <p:nvPr/>
        </p:nvGraphicFramePr>
        <p:xfrm>
          <a:off x="4007768" y="1700808"/>
          <a:ext cx="8310943" cy="5283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文档" r:id="rId4" imgW="5450205" imgH="3110865" progId="Word.Document.12">
                  <p:embed/>
                </p:oleObj>
              </mc:Choice>
              <mc:Fallback>
                <p:oleObj name="文档" r:id="rId4" imgW="5450205" imgH="3110865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7768" y="1700808"/>
                        <a:ext cx="8310943" cy="5283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2361"/>
          <a:stretch>
            <a:fillRect/>
          </a:stretch>
        </p:blipFill>
        <p:spPr>
          <a:xfrm>
            <a:off x="226346" y="1772816"/>
            <a:ext cx="3672408" cy="21591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2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r="178"/>
          <a:stretch>
            <a:fillRect/>
          </a:stretch>
        </p:blipFill>
        <p:spPr>
          <a:xfrm>
            <a:off x="211141" y="4352115"/>
            <a:ext cx="3687613" cy="20984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2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768" y="1700808"/>
            <a:ext cx="8191501" cy="4984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" y="116632"/>
            <a:ext cx="12196859" cy="6858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22431" y="0"/>
            <a:ext cx="4824536" cy="675456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宋体" panose="02010600030101010101" pitchFamily="2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本书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的“接抛球”游戏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032104" y="116632"/>
            <a:ext cx="3816424" cy="6192688"/>
          </a:xfrm>
          <a:prstGeom prst="roundRect">
            <a:avLst>
              <a:gd name="adj" fmla="val 773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0" y="-26945"/>
            <a:ext cx="5813669" cy="2368102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" name="Title 1"/>
          <p:cNvSpPr txBox="1"/>
          <p:nvPr/>
        </p:nvSpPr>
        <p:spPr bwMode="auto">
          <a:xfrm>
            <a:off x="335360" y="116632"/>
            <a:ext cx="5177100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宋体" panose="02010600030101010101" pitchFamily="2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如何读书？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79376" y="1484784"/>
            <a:ext cx="8352928" cy="2016224"/>
          </a:xfrm>
          <a:prstGeom prst="roundRect">
            <a:avLst>
              <a:gd name="adj" fmla="val 561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输入阶段：梳理结构（个人阅读）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“一阶”阅读：通过书名、目录、索引等信息以及跳读来寻找主题的脉动；看懂每一句话的含义。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“二阶”阅读：知道句子间的逻辑结构，梳理出观点、论证、论据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“三阶”阅读：明白文章的要旨，作者想要回应什么问题？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看书要保持一定的速率，不要迷失在细节里，才能保持活跃。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高效的阅读者总是在做提问、预测和检验。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→ 合起书来，撰写全书概要，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作者究竟在说什么？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07629" y="3951058"/>
            <a:ext cx="8352928" cy="2016224"/>
          </a:xfrm>
          <a:prstGeom prst="roundRect">
            <a:avLst>
              <a:gd name="adj" fmla="val 561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输出阶段：充分讨论（小组阅读）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【√】AB整理逻辑和细节，CD写稿并展示，E根据讲稿画PPT 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【×】AB写稿，CD画PPT，为平衡工作量安排E上台念稿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读懂弄通，保证小组成员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对展示内容有充分了解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512460" y="5607242"/>
            <a:ext cx="3348097" cy="1075177"/>
            <a:chOff x="5512460" y="5607242"/>
            <a:chExt cx="3348097" cy="1075177"/>
          </a:xfrm>
        </p:grpSpPr>
        <p:sp>
          <p:nvSpPr>
            <p:cNvPr id="6" name="Title 1"/>
            <p:cNvSpPr txBox="1"/>
            <p:nvPr/>
          </p:nvSpPr>
          <p:spPr bwMode="auto">
            <a:xfrm>
              <a:off x="5512460" y="5913276"/>
              <a:ext cx="3348097" cy="769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宋体" panose="02010600030101010101" pitchFamily="2" charset="-122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“为作者代言”</a:t>
              </a:r>
            </a:p>
          </p:txBody>
        </p:sp>
        <p:sp>
          <p:nvSpPr>
            <p:cNvPr id="7" name="下箭头 6"/>
            <p:cNvSpPr/>
            <p:nvPr/>
          </p:nvSpPr>
          <p:spPr>
            <a:xfrm>
              <a:off x="7536160" y="5607242"/>
              <a:ext cx="720080" cy="36004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976320" y="970078"/>
            <a:ext cx="2826543" cy="4817184"/>
            <a:chOff x="8976320" y="970078"/>
            <a:chExt cx="2826543" cy="4817184"/>
          </a:xfrm>
        </p:grpSpPr>
        <p:sp>
          <p:nvSpPr>
            <p:cNvPr id="8" name="圆角矩形 7"/>
            <p:cNvSpPr/>
            <p:nvPr/>
          </p:nvSpPr>
          <p:spPr>
            <a:xfrm>
              <a:off x="8976320" y="1484784"/>
              <a:ext cx="2808312" cy="4302478"/>
            </a:xfrm>
            <a:prstGeom prst="roundRect">
              <a:avLst>
                <a:gd name="adj" fmla="val 6831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010947" y="1628800"/>
              <a:ext cx="2791916" cy="374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【×】A读第一章，B读第二章，C读第三章……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【√】所有人通读全书，ABCD分别侧重负责某章的逻辑和细节，积累展示素材 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【×】</a:t>
              </a:r>
              <a:r>
                <a:rPr lang="en-US" altLang="zh-CN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人读书</a:t>
              </a:r>
              <a:r>
                <a:rPr lang="en-US" altLang="zh-CN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+4</a:t>
              </a: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人做小视频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【√】分工的目的，是合作，不是分裂。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itle 1"/>
            <p:cNvSpPr txBox="1"/>
            <p:nvPr/>
          </p:nvSpPr>
          <p:spPr bwMode="auto">
            <a:xfrm>
              <a:off x="9010947" y="5319210"/>
              <a:ext cx="2706614" cy="46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宋体" panose="02010600030101010101" pitchFamily="2" charset="-122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盲人摸象</a:t>
              </a:r>
              <a:r>
                <a:rPr lang="en-US" altLang="zh-CN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内部冲突</a:t>
              </a:r>
              <a:endPara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518701" y="970078"/>
              <a:ext cx="1723549" cy="497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合作的误区</a:t>
              </a:r>
              <a:endPara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79376" y="1484784"/>
            <a:ext cx="8424936" cy="4824536"/>
          </a:xfrm>
          <a:prstGeom prst="roundRect">
            <a:avLst>
              <a:gd name="adj" fmla="val 561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8650" lvl="1" indent="-342900">
              <a:lnSpc>
                <a:spcPct val="150000"/>
              </a:lnSpc>
              <a:spcBef>
                <a:spcPts val="1515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开会前：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事先确定好预期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，并拆分成多项具体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议程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5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次会议预期目标：过完全书内容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5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议程：问题意识梳理、章节编排梳理、分章节讨论、重点和细节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628650" lvl="1" indent="-342900">
              <a:lnSpc>
                <a:spcPct val="150000"/>
              </a:lnSpc>
              <a:spcBef>
                <a:spcPts val="1515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开会时：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按照议程，并及时记录各方发言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争执或相持不下时：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优先推进会议进程，回头再争论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“民主集中”，少数服从多数，投票表决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仍然无法达成共识，可以寻求助教或老师帮助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342900">
              <a:lnSpc>
                <a:spcPct val="150000"/>
              </a:lnSpc>
              <a:spcBef>
                <a:spcPts val="1515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会议结束后：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及时整理出会议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纪要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至少需要包括：达成的共识、任务分工和截止时间、尚待下一次会议解决的问题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 b="22980"/>
          <a:stretch>
            <a:fillRect/>
          </a:stretch>
        </p:blipFill>
        <p:spPr>
          <a:xfrm>
            <a:off x="0" y="0"/>
            <a:ext cx="5813669" cy="1484784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" name="Title 1"/>
          <p:cNvSpPr txBox="1"/>
          <p:nvPr/>
        </p:nvSpPr>
        <p:spPr bwMode="auto">
          <a:xfrm>
            <a:off x="335360" y="111067"/>
            <a:ext cx="5268036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宋体" panose="02010600030101010101" pitchFamily="2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如何开会？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688288" y="1844824"/>
            <a:ext cx="3229669" cy="949163"/>
            <a:chOff x="8688288" y="1844824"/>
            <a:chExt cx="3229669" cy="949163"/>
          </a:xfrm>
        </p:grpSpPr>
        <p:sp>
          <p:nvSpPr>
            <p:cNvPr id="7" name="Title 1"/>
            <p:cNvSpPr txBox="1"/>
            <p:nvPr/>
          </p:nvSpPr>
          <p:spPr bwMode="auto">
            <a:xfrm>
              <a:off x="9120336" y="1844824"/>
              <a:ext cx="2797621" cy="94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宋体" panose="02010600030101010101" pitchFamily="2" charset="-122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不倡漫谈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它需要有</a:t>
              </a:r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路线图</a:t>
              </a:r>
              <a:endPara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右箭头 7"/>
            <p:cNvSpPr/>
            <p:nvPr/>
          </p:nvSpPr>
          <p:spPr>
            <a:xfrm>
              <a:off x="8688288" y="1995369"/>
              <a:ext cx="432048" cy="648072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688288" y="5210919"/>
            <a:ext cx="3263130" cy="949163"/>
            <a:chOff x="8688288" y="5210919"/>
            <a:chExt cx="3263130" cy="949163"/>
          </a:xfrm>
        </p:grpSpPr>
        <p:sp>
          <p:nvSpPr>
            <p:cNvPr id="9" name="右箭头 8"/>
            <p:cNvSpPr/>
            <p:nvPr/>
          </p:nvSpPr>
          <p:spPr>
            <a:xfrm>
              <a:off x="8688288" y="5229200"/>
              <a:ext cx="432048" cy="648072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itle 1"/>
            <p:cNvSpPr txBox="1"/>
            <p:nvPr/>
          </p:nvSpPr>
          <p:spPr bwMode="auto">
            <a:xfrm>
              <a:off x="9153797" y="5210919"/>
              <a:ext cx="2797621" cy="94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宋体" panose="02010600030101010101" pitchFamily="2" charset="-122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要有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defRPr/>
              </a:pPr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进度条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的移动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4"/>
          <a:stretch>
            <a:fillRect/>
          </a:stretch>
        </p:blipFill>
        <p:spPr>
          <a:xfrm>
            <a:off x="0" y="-26945"/>
            <a:ext cx="5813669" cy="2368102"/>
          </a:xfrm>
          <a:custGeom>
            <a:avLst/>
            <a:gdLst>
              <a:gd name="connsiteX0" fmla="*/ 0 w 5074999"/>
              <a:gd name="connsiteY0" fmla="*/ 0 h 1888733"/>
              <a:gd name="connsiteX1" fmla="*/ 5074999 w 5074999"/>
              <a:gd name="connsiteY1" fmla="*/ 0 h 1888733"/>
              <a:gd name="connsiteX2" fmla="*/ 5074999 w 5074999"/>
              <a:gd name="connsiteY2" fmla="*/ 1888733 h 1888733"/>
              <a:gd name="connsiteX3" fmla="*/ 0 w 5074999"/>
              <a:gd name="connsiteY3" fmla="*/ 1888733 h 188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999" h="1888733">
                <a:moveTo>
                  <a:pt x="0" y="0"/>
                </a:moveTo>
                <a:lnTo>
                  <a:pt x="5074999" y="0"/>
                </a:lnTo>
                <a:lnTo>
                  <a:pt x="5074999" y="1888733"/>
                </a:lnTo>
                <a:lnTo>
                  <a:pt x="0" y="1888733"/>
                </a:lnTo>
                <a:close/>
              </a:path>
            </a:pathLst>
          </a:custGeom>
        </p:spPr>
      </p:pic>
      <p:sp>
        <p:nvSpPr>
          <p:cNvPr id="3" name="Title 1"/>
          <p:cNvSpPr txBox="1"/>
          <p:nvPr/>
        </p:nvSpPr>
        <p:spPr bwMode="auto">
          <a:xfrm>
            <a:off x="335360" y="111067"/>
            <a:ext cx="5268036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宋体" panose="02010600030101010101" pitchFamily="2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PRE? 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767408" y="6020916"/>
            <a:ext cx="11199729" cy="82904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讲“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有意思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”的历史，是为了让今天的人们“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有一思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4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5360" y="1296706"/>
            <a:ext cx="7488831" cy="4569843"/>
            <a:chOff x="5338540" y="1805975"/>
            <a:chExt cx="5688632" cy="3915498"/>
          </a:xfrm>
        </p:grpSpPr>
        <p:sp>
          <p:nvSpPr>
            <p:cNvPr id="8" name="圆角矩形 7"/>
            <p:cNvSpPr/>
            <p:nvPr/>
          </p:nvSpPr>
          <p:spPr>
            <a:xfrm>
              <a:off x="5338540" y="1805975"/>
              <a:ext cx="5688632" cy="3915498"/>
            </a:xfrm>
            <a:prstGeom prst="roundRect">
              <a:avLst>
                <a:gd name="adj" fmla="val 529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内容占位符 13"/>
            <p:cNvSpPr txBox="1"/>
            <p:nvPr/>
          </p:nvSpPr>
          <p:spPr>
            <a:xfrm>
              <a:off x="5338540" y="1849768"/>
              <a:ext cx="5604357" cy="3871705"/>
            </a:xfrm>
            <a:prstGeom prst="rect">
              <a:avLst/>
            </a:prstGeom>
          </p:spPr>
          <p:txBody>
            <a:bodyPr rtlCol="0">
              <a:no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宋体" panose="02010600030101010101" pitchFamily="2" charset="-122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受众和目的</a:t>
              </a:r>
            </a:p>
            <a:p>
              <a:pPr lvl="1">
                <a:lnSpc>
                  <a:spcPct val="115000"/>
                </a:lnSpc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讲给老师和助教听，以获取高分？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【Not Really……】</a:t>
              </a:r>
            </a:p>
            <a:p>
              <a:pPr lvl="1">
                <a:lnSpc>
                  <a:spcPct val="115000"/>
                </a:lnSpc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有读者意识，把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这本书的这段历史，讲给剩下基础和你一样，</a:t>
              </a:r>
              <a:r>
                <a:rPr lang="en-US" altLang="zh-CN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r>
                <a:rPr lang="en-US" altLang="zh-CN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的大课堂！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【Exactly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选材和剪裁</a:t>
              </a:r>
            </a:p>
            <a:p>
              <a:pPr lvl="1">
                <a:lnSpc>
                  <a:spcPct val="115000"/>
                </a:lnSpc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展示时间只有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分钟，要懂得舍弃，</a:t>
              </a:r>
              <a:r>
                <a:rPr lang="zh-CN" altLang="en-US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抓主干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，不必面面俱到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逻辑和内容</a:t>
              </a:r>
            </a:p>
            <a:p>
              <a:pPr lvl="1">
                <a:lnSpc>
                  <a:spcPct val="115000"/>
                </a:lnSpc>
              </a:pPr>
              <a:r>
                <a:rPr lang="zh-CN" altLang="en-US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：讲的问题是什么？用什么论据，从什么角度，如何回答？</a:t>
              </a:r>
            </a:p>
            <a:p>
              <a:pPr lvl="1">
                <a:lnSpc>
                  <a:spcPct val="115000"/>
                </a:lnSpc>
              </a:pPr>
              <a:r>
                <a:rPr lang="zh-CN" altLang="en-US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：没有历史的细节，就没有历史的哲学</a:t>
              </a:r>
            </a:p>
            <a:p>
              <a:pPr lvl="1">
                <a:lnSpc>
                  <a:spcPct val="115000"/>
                </a:lnSpc>
              </a:pPr>
              <a:r>
                <a:rPr lang="zh-CN" altLang="en-US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坐标系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：你讲，比百度、豆瓣、知乎，优在哪里？</a:t>
              </a: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184234" y="2195833"/>
          <a:ext cx="3672405" cy="3588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1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小组编号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逻辑</a:t>
                      </a:r>
                      <a:b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表现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总分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/>
          <p:nvPr/>
        </p:nvSpPr>
        <p:spPr bwMode="auto">
          <a:xfrm>
            <a:off x="8243901" y="1190461"/>
            <a:ext cx="3553069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宋体" panose="02010600030101010101" pitchFamily="2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研讨课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评分表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925593" y="2139624"/>
            <a:ext cx="1490887" cy="71331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753</Words>
  <Application>Microsoft Office PowerPoint</Application>
  <PresentationFormat>宽屏</PresentationFormat>
  <Paragraphs>123</Paragraphs>
  <Slides>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Microsoft YaHei UI</vt:lpstr>
      <vt:lpstr>楷体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Document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延安时期的“群众路线”</dc:title>
  <dc:creator>Windows 用户</dc:creator>
  <cp:lastModifiedBy>Frank</cp:lastModifiedBy>
  <cp:revision>1414</cp:revision>
  <cp:lastPrinted>2019-04-15T13:25:00Z</cp:lastPrinted>
  <dcterms:created xsi:type="dcterms:W3CDTF">2012-11-17T13:25:00Z</dcterms:created>
  <dcterms:modified xsi:type="dcterms:W3CDTF">2021-05-11T04:43:41Z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9119A8D81E52425DBE011CA12F24742B</vt:lpwstr>
  </property>
  <property fmtid="{D5CDD505-2E9C-101B-9397-08002B2CF9AE}" pid="3" name="KSOProductBuildVer">
    <vt:lpwstr>2052-11.1.0.10495</vt:lpwstr>
  </property>
</Properties>
</file>